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801600" cy="9601200" type="A3"/>
  <p:notesSz cx="6858000" cy="9144000"/>
  <p:custDataLst>
    <p:tags r:id="rId12"/>
  </p:custDataLst>
  <p:defaultTextStyle>
    <a:defPPr>
      <a:defRPr lang="en-US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60"/>
  </p:normalViewPr>
  <p:slideViewPr>
    <p:cSldViewPr>
      <p:cViewPr varScale="1">
        <p:scale>
          <a:sx n="50" d="100"/>
          <a:sy n="50" d="100"/>
        </p:scale>
        <p:origin x="552" y="66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201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4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281160" y="384494"/>
            <a:ext cx="2880360" cy="819213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40080" y="384494"/>
            <a:ext cx="8427720" cy="819213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15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4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4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400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507480" y="2240281"/>
            <a:ext cx="5654040" cy="633634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2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21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6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34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2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891FD-5AEB-4F77-BA0E-04C50DB0B726}" type="datetimeFigureOut">
              <a:rPr lang="en-US" smtClean="0"/>
              <a:pPr/>
              <a:t>11/19/2019</a:t>
            </a:fld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77B00-DEC1-486B-843D-E7FD7264AA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4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adas-pea.gr/evdomadiaio-ergastirio-seminario-gia-ti-fysiki-domisi-kai-vioklimatiki-proseggisi-stin-architektoniki-18-eos-24-oktovrioy-2019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696387"/>
              </p:ext>
            </p:extLst>
          </p:nvPr>
        </p:nvGraphicFramePr>
        <p:xfrm>
          <a:off x="1420992" y="696144"/>
          <a:ext cx="9959617" cy="7881119"/>
        </p:xfrm>
        <a:graphic>
          <a:graphicData uri="http://schemas.openxmlformats.org/drawingml/2006/table">
            <a:tbl>
              <a:tblPr firstRow="1" firstCol="1" bandRow="1"/>
              <a:tblGrid>
                <a:gridCol w="3205310"/>
                <a:gridCol w="2773385"/>
                <a:gridCol w="3980922"/>
              </a:tblGrid>
              <a:tr h="669309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WEEKLY WORKSHOP - SEMINAR: </a:t>
                      </a:r>
                      <a:r>
                        <a:rPr lang="en-US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"Eco-Construction and Bioclimatic Approach in Architecture"</a:t>
                      </a:r>
                      <a:endParaRPr lang="en-US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October 18-24, 2019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Volos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4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4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199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GREEK ARCHITECTS UNION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www.sadas-pea.gr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optarch.ntua.gr</a:t>
                      </a:r>
                      <a:endParaRPr lang="en-US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650" marR="526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Εικόνα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52" y="4944616"/>
            <a:ext cx="5040000" cy="25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Εικόνα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92" y="6318870"/>
            <a:ext cx="50387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855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content.fath7-1.fna.fbcdn.net/v/t1.15752-9/73415955_416075889053775_8397476686559444992_n.jpg?_nc_cat=109&amp;_nc_oc=AQkHANXV0LaHyJUW43CFX8C1ZijiHEQ6PAmJLhuHHpNlIhHCS_1TZ7obA4qY3sPDa-8&amp;_nc_ht=scontent.fath7-1.fna&amp;oh=47f2b01e95f9066a0f50188ab1b109f2&amp;oe=5E1A7897"/>
          <p:cNvPicPr>
            <a:picLocks noChangeAspect="1" noChangeArrowheads="1"/>
          </p:cNvPicPr>
          <p:nvPr/>
        </p:nvPicPr>
        <p:blipFill>
          <a:blip r:embed="rId2" cstate="print"/>
          <a:srcRect l="22764" t="41463" r="24119"/>
          <a:stretch>
            <a:fillRect/>
          </a:stretch>
        </p:blipFill>
        <p:spPr bwMode="auto">
          <a:xfrm>
            <a:off x="244421" y="3313493"/>
            <a:ext cx="4067452" cy="5976664"/>
          </a:xfrm>
          <a:prstGeom prst="rect">
            <a:avLst/>
          </a:prstGeom>
          <a:noFill/>
        </p:spPr>
      </p:pic>
      <p:pic>
        <p:nvPicPr>
          <p:cNvPr id="22534" name="Picture 6" descr="https://scontent.fath7-1.fna.fbcdn.net/v/t1.15752-9/74226523_448073875819462_160486654220435456_n.jpg?_nc_cat=108&amp;_nc_oc=AQlaM4DXuRuCv8l3pkhzTh2WW7te10DnlOXGhArj-Sct7wW67hCAP8yAzct7IOsE0I4&amp;_nc_ht=scontent.fath7-1.fna&amp;oh=d833451c5afc673870f6b024dc9d32fb&amp;oe=5E5E8EB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090" y="329584"/>
            <a:ext cx="7959518" cy="5972241"/>
          </a:xfrm>
          <a:prstGeom prst="rect">
            <a:avLst/>
          </a:prstGeom>
          <a:noFill/>
        </p:spPr>
      </p:pic>
      <p:pic>
        <p:nvPicPr>
          <p:cNvPr id="22536" name="Picture 8" descr="https://scontent.fath7-1.fna.fbcdn.net/v/t1.15752-9/73321879_450154852289508_2950801179853979648_n.jpg?_nc_cat=105&amp;_nc_oc=AQlhUJtnVltB7QGiH6F3GtaaAnNgK7Zuninw3KCVWZWQvoDGJ7AGs3Izr2yE8u8hWV4&amp;_nc_ht=scontent.fath7-1.fna&amp;oh=6e50c16a84e664b5e12cd67405171321&amp;oe=5E61A92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2616" y="6396904"/>
            <a:ext cx="3855992" cy="289325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12" y="264096"/>
            <a:ext cx="4103761" cy="273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0" descr="https://scontent.fath7-1.fna.fbcdn.net/v/t1.15752-9/73030332_449747518997385_2832009810445074432_n.jpg?_nc_cat=103&amp;_nc_oc=AQmVLV_WtGCWYzGM9xPw4D5UzTdwx-B9ccnqQKDk-OoAq6pZPP-k9WdQfb5gA9P2G1s&amp;_nc_ht=scontent.fath7-1.fna&amp;oh=029f125147ada3675e8461bde536df2d&amp;oe=5E17988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1034" y="6396904"/>
            <a:ext cx="3855990" cy="2893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64794_prosklisi_seminario_xenona_10os_2019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81" y="696144"/>
            <a:ext cx="6135646" cy="862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64794_prosklisi_seminario_xenona_10os_2019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65" y="696144"/>
            <a:ext cx="6126194" cy="861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344" y="264096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93538" tIns="45720" rIns="593538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1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INVITATION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9324975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Ευθεία γραμμή σύνδεσης 4"/>
          <p:cNvCxnSpPr/>
          <p:nvPr/>
        </p:nvCxnSpPr>
        <p:spPr>
          <a:xfrm>
            <a:off x="211277" y="552128"/>
            <a:ext cx="12238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6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4" descr="screan_invitation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48" y="685800"/>
            <a:ext cx="7191375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Εικόνα 3" descr="screan_invitation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48" y="5181600"/>
            <a:ext cx="719137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144379"/>
            <a:ext cx="120174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93538" tIns="45720" rIns="593538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1" u="none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Web INVITATION</a:t>
            </a:r>
            <a:endParaRPr kumimoji="0" lang="en-US" alt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4495800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9001125"/>
            <a:ext cx="1280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Ευθεία γραμμή σύνδεσης 6"/>
          <p:cNvCxnSpPr/>
          <p:nvPr/>
        </p:nvCxnSpPr>
        <p:spPr>
          <a:xfrm>
            <a:off x="211277" y="552128"/>
            <a:ext cx="12238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- Ορθογώνιο"/>
          <p:cNvSpPr/>
          <p:nvPr/>
        </p:nvSpPr>
        <p:spPr>
          <a:xfrm>
            <a:off x="0" y="9265096"/>
            <a:ext cx="1280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hlinkClick r:id="rId4"/>
              </a:rPr>
              <a:t>www.sadas-pea.gr/evdomadiaio-ergastirio-seminario-gia-ti-fysiki-domisi-kai-vioklimatiki-proseggisi-stin-architektoniki-18-eos-24-oktovrioy-2019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83516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4096" y="-23936"/>
            <a:ext cx="12737504" cy="931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i="1" dirty="0" smtClean="0">
                <a:solidFill>
                  <a:srgbClr val="4F81B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Coordinator: </a:t>
            </a:r>
            <a:r>
              <a:rPr lang="en-US" sz="1400" dirty="0" err="1" smtClean="0"/>
              <a:t>Ourania</a:t>
            </a:r>
            <a:r>
              <a:rPr lang="en-US" sz="1400" dirty="0" smtClean="0"/>
              <a:t> </a:t>
            </a:r>
            <a:r>
              <a:rPr lang="en-US" sz="1400" dirty="0" err="1" smtClean="0"/>
              <a:t>Economou</a:t>
            </a:r>
            <a:endParaRPr lang="en-US" sz="1400" dirty="0" smtClean="0"/>
          </a:p>
          <a:p>
            <a:pPr>
              <a:spcAft>
                <a:spcPts val="600"/>
              </a:spcAft>
            </a:pPr>
            <a:r>
              <a:rPr lang="en-US" sz="1600" b="1" i="1" dirty="0" smtClean="0">
                <a:solidFill>
                  <a:srgbClr val="4F81B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Presentations</a:t>
            </a:r>
            <a:endParaRPr lang="en-US" sz="1600" b="1" i="1" dirty="0">
              <a:solidFill>
                <a:srgbClr val="4F81BD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400" b="1" dirty="0"/>
              <a:t>19.10.2019</a:t>
            </a:r>
            <a:endParaRPr lang="en-US" sz="1400" dirty="0"/>
          </a:p>
          <a:p>
            <a:pPr lvl="0">
              <a:spcAft>
                <a:spcPts val="600"/>
              </a:spcAft>
            </a:pPr>
            <a:r>
              <a:rPr lang="en-US" sz="1400" dirty="0"/>
              <a:t>Panagiotis </a:t>
            </a:r>
            <a:r>
              <a:rPr lang="en-US" sz="1400" dirty="0" err="1"/>
              <a:t>Dimitriadis</a:t>
            </a:r>
            <a:r>
              <a:rPr lang="en-US" sz="1400" dirty="0"/>
              <a:t> and G.-</a:t>
            </a:r>
            <a:r>
              <a:rPr lang="en-US" sz="1400" dirty="0" err="1"/>
              <a:t>Fivos</a:t>
            </a:r>
            <a:r>
              <a:rPr lang="en-US" sz="1400" dirty="0"/>
              <a:t> </a:t>
            </a:r>
            <a:r>
              <a:rPr lang="en-US" sz="1400" dirty="0" err="1"/>
              <a:t>Sargentis</a:t>
            </a:r>
            <a:r>
              <a:rPr lang="en-US" sz="1400" dirty="0"/>
              <a:t>, Stochastic approach in variables of nature. Related architectural issues  </a:t>
            </a:r>
          </a:p>
          <a:p>
            <a:pPr lvl="0">
              <a:spcAft>
                <a:spcPts val="600"/>
              </a:spcAft>
            </a:pPr>
            <a:r>
              <a:rPr lang="en-US" sz="1400" dirty="0"/>
              <a:t>G.-</a:t>
            </a:r>
            <a:r>
              <a:rPr lang="en-US" sz="1400" dirty="0" err="1"/>
              <a:t>Fivos</a:t>
            </a:r>
            <a:r>
              <a:rPr lang="en-US" sz="1400" dirty="0"/>
              <a:t> </a:t>
            </a:r>
            <a:r>
              <a:rPr lang="en-US" sz="1400" dirty="0" err="1"/>
              <a:t>Sargentis</a:t>
            </a:r>
            <a:r>
              <a:rPr lang="en-US" sz="1400" dirty="0"/>
              <a:t>, Optimizing technical decisions. Criteria and variabilities. Case study: selection of building materials with ecological criteria</a:t>
            </a:r>
          </a:p>
          <a:p>
            <a:pPr lvl="0">
              <a:spcAft>
                <a:spcPts val="600"/>
              </a:spcAft>
            </a:pPr>
            <a:r>
              <a:rPr lang="en-US" sz="1400" dirty="0" err="1"/>
              <a:t>Evangelia</a:t>
            </a:r>
            <a:r>
              <a:rPr lang="en-US" sz="1400" dirty="0"/>
              <a:t> </a:t>
            </a:r>
            <a:r>
              <a:rPr lang="en-US" sz="1400" dirty="0" err="1"/>
              <a:t>Frangedaki</a:t>
            </a:r>
            <a:r>
              <a:rPr lang="en-US" sz="1400" dirty="0"/>
              <a:t>, Optimizing housing needs with earth as building material. Case study: Hakka </a:t>
            </a:r>
            <a:r>
              <a:rPr lang="en-US" sz="1400" dirty="0" err="1"/>
              <a:t>Tulou</a:t>
            </a:r>
            <a:endParaRPr lang="en-US" sz="1400" dirty="0"/>
          </a:p>
          <a:p>
            <a:pPr lvl="0">
              <a:spcAft>
                <a:spcPts val="600"/>
              </a:spcAft>
            </a:pPr>
            <a:r>
              <a:rPr lang="en-US" sz="1400" dirty="0" err="1"/>
              <a:t>Nikiforos</a:t>
            </a:r>
            <a:r>
              <a:rPr lang="en-US" sz="1400" dirty="0"/>
              <a:t> </a:t>
            </a:r>
            <a:r>
              <a:rPr lang="en-US" sz="1400" dirty="0" err="1"/>
              <a:t>Meimaroglou</a:t>
            </a:r>
            <a:r>
              <a:rPr lang="en-US" sz="1400" dirty="0"/>
              <a:t>, Test and methods for the selection of proper earth soil for construction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20.10.2019</a:t>
            </a:r>
            <a:endParaRPr lang="en-US" sz="1400" dirty="0"/>
          </a:p>
          <a:p>
            <a:pPr lvl="0">
              <a:spcAft>
                <a:spcPts val="600"/>
              </a:spcAft>
            </a:pPr>
            <a:r>
              <a:rPr lang="en-US" sz="1400" dirty="0"/>
              <a:t>Spyros </a:t>
            </a:r>
            <a:r>
              <a:rPr lang="en-US" sz="1400" dirty="0" err="1"/>
              <a:t>Karagiannis</a:t>
            </a:r>
            <a:r>
              <a:rPr lang="en-US" sz="1400" dirty="0"/>
              <a:t>, </a:t>
            </a:r>
            <a:r>
              <a:rPr lang="en-US" sz="1400" dirty="0" smtClean="0"/>
              <a:t>Contemporary rammed earth “</a:t>
            </a:r>
            <a:r>
              <a:rPr lang="en-US" sz="1400" dirty="0" err="1" smtClean="0"/>
              <a:t>pisé</a:t>
            </a:r>
            <a:r>
              <a:rPr lang="en-US" sz="1400" dirty="0" smtClean="0"/>
              <a:t>“  construction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b="1" dirty="0"/>
              <a:t>21.10.2019</a:t>
            </a:r>
            <a:endParaRPr lang="en-US" sz="1400" dirty="0"/>
          </a:p>
          <a:p>
            <a:pPr lvl="0">
              <a:spcAft>
                <a:spcPts val="600"/>
              </a:spcAft>
            </a:pPr>
            <a:r>
              <a:rPr lang="en-US" sz="1400" dirty="0"/>
              <a:t>Maria </a:t>
            </a:r>
            <a:r>
              <a:rPr lang="en-US" sz="1400" dirty="0" err="1"/>
              <a:t>Pantas</a:t>
            </a:r>
            <a:r>
              <a:rPr lang="en-US" sz="1400" dirty="0"/>
              <a:t>, </a:t>
            </a:r>
            <a:r>
              <a:rPr lang="en-US" sz="1400" dirty="0" smtClean="0"/>
              <a:t>Approaches to resilience and adaptation through community-driven construction projects: Building with earth in rural Ghana and rural Cyprus</a:t>
            </a:r>
          </a:p>
          <a:p>
            <a:pPr lvl="0">
              <a:spcAft>
                <a:spcPts val="600"/>
              </a:spcAft>
            </a:pPr>
            <a:r>
              <a:rPr lang="en-US" sz="1400" b="1" dirty="0" smtClean="0"/>
              <a:t>23.10.2019</a:t>
            </a:r>
          </a:p>
          <a:p>
            <a:pPr lvl="0">
              <a:spcAft>
                <a:spcPts val="600"/>
              </a:spcAft>
            </a:pPr>
            <a:r>
              <a:rPr lang="en-US" sz="1400" dirty="0" err="1" smtClean="0"/>
              <a:t>Vana</a:t>
            </a:r>
            <a:r>
              <a:rPr lang="en-US" sz="1400" dirty="0" smtClean="0"/>
              <a:t> </a:t>
            </a:r>
            <a:r>
              <a:rPr lang="en-US" sz="1400" dirty="0" err="1" smtClean="0"/>
              <a:t>Georgala</a:t>
            </a:r>
            <a:r>
              <a:rPr lang="en-US" sz="1400" dirty="0"/>
              <a:t>, Earth buildings: issues </a:t>
            </a:r>
            <a:r>
              <a:rPr lang="en-US" sz="1400" dirty="0" smtClean="0"/>
              <a:t>of construction </a:t>
            </a:r>
            <a:r>
              <a:rPr lang="en-US" sz="1400" dirty="0"/>
              <a:t>and thermal </a:t>
            </a:r>
            <a:r>
              <a:rPr lang="en-US" sz="1400" dirty="0" smtClean="0"/>
              <a:t>behavior. </a:t>
            </a:r>
            <a:endParaRPr lang="el-GR" sz="1400" dirty="0" smtClean="0"/>
          </a:p>
          <a:p>
            <a:pPr lvl="0">
              <a:spcAft>
                <a:spcPts val="600"/>
              </a:spcAft>
            </a:pPr>
            <a:r>
              <a:rPr lang="el-GR" sz="1400" b="1" dirty="0" smtClean="0"/>
              <a:t>2</a:t>
            </a:r>
            <a:r>
              <a:rPr lang="en-US" sz="1400" b="1" dirty="0" smtClean="0"/>
              <a:t>4</a:t>
            </a:r>
            <a:r>
              <a:rPr lang="el-GR" sz="1400" b="1" dirty="0" smtClean="0"/>
              <a:t>.10.2019</a:t>
            </a:r>
          </a:p>
          <a:p>
            <a:pPr lvl="0">
              <a:spcAft>
                <a:spcPts val="1200"/>
              </a:spcAft>
            </a:pPr>
            <a:r>
              <a:rPr lang="en-US" sz="1400" dirty="0" err="1" smtClean="0"/>
              <a:t>Vassilis</a:t>
            </a:r>
            <a:r>
              <a:rPr lang="en-US" sz="1400" dirty="0" smtClean="0"/>
              <a:t> </a:t>
            </a:r>
            <a:r>
              <a:rPr lang="en-US" sz="1400" dirty="0" err="1" smtClean="0"/>
              <a:t>Sgoutas</a:t>
            </a:r>
            <a:r>
              <a:rPr lang="en-US" sz="1400" dirty="0"/>
              <a:t> (UIA </a:t>
            </a:r>
            <a:r>
              <a:rPr lang="en-US" sz="1400" dirty="0" smtClean="0"/>
              <a:t>Honorary President)</a:t>
            </a:r>
            <a:r>
              <a:rPr lang="el-GR" sz="1400" dirty="0" smtClean="0"/>
              <a:t>, </a:t>
            </a:r>
            <a:r>
              <a:rPr lang="en-US" sz="1400" dirty="0" smtClean="0"/>
              <a:t>Nikos </a:t>
            </a:r>
            <a:r>
              <a:rPr lang="en-US" sz="1400" dirty="0" err="1" smtClean="0"/>
              <a:t>Fintikakis</a:t>
            </a:r>
            <a:r>
              <a:rPr lang="en-US" sz="1400" dirty="0" smtClean="0"/>
              <a:t> </a:t>
            </a:r>
            <a:r>
              <a:rPr lang="en-US" sz="1400" dirty="0"/>
              <a:t> </a:t>
            </a:r>
            <a:r>
              <a:rPr lang="en-US" sz="1400" dirty="0" smtClean="0"/>
              <a:t>(UIA Vice-President), UIA role and Ecological Architecture 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600" b="1" i="1" dirty="0">
                <a:solidFill>
                  <a:srgbClr val="4F81BD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Workshop 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19.10.2019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/>
              <a:t>Preparing the material, methods and tests for rammed earth construction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Construction of the mold </a:t>
            </a:r>
            <a:r>
              <a:rPr lang="en-US" sz="1400" dirty="0" smtClean="0"/>
              <a:t>for rammed </a:t>
            </a:r>
            <a:r>
              <a:rPr lang="en-US" sz="1400" dirty="0"/>
              <a:t>earth </a:t>
            </a:r>
            <a:r>
              <a:rPr lang="en-US" sz="1400" dirty="0" smtClean="0"/>
              <a:t>“</a:t>
            </a:r>
            <a:r>
              <a:rPr lang="en-US" sz="1400" dirty="0" err="1" smtClean="0"/>
              <a:t>pisé</a:t>
            </a:r>
            <a:r>
              <a:rPr lang="en-US" sz="1400" dirty="0" smtClean="0"/>
              <a:t>“ 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b="1" dirty="0"/>
              <a:t>20.10.2019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 smtClean="0"/>
              <a:t>“</a:t>
            </a:r>
            <a:r>
              <a:rPr lang="en-US" sz="1400" dirty="0" err="1" smtClean="0"/>
              <a:t>Pisé</a:t>
            </a:r>
            <a:r>
              <a:rPr lang="en-US" sz="1400" dirty="0" smtClean="0"/>
              <a:t>“ wall was constructed, in situ, with local materials by the participants under the direction of Architect Spyros </a:t>
            </a:r>
            <a:r>
              <a:rPr lang="en-US" sz="1400" dirty="0" err="1" smtClean="0"/>
              <a:t>Karagiannis</a:t>
            </a:r>
            <a:endParaRPr lang="el-GR" sz="1400" dirty="0" smtClean="0"/>
          </a:p>
          <a:p>
            <a:pPr>
              <a:spcAft>
                <a:spcPts val="600"/>
              </a:spcAft>
            </a:pPr>
            <a:r>
              <a:rPr lang="en-US" sz="1400" b="1" dirty="0" smtClean="0"/>
              <a:t>21.10.2019</a:t>
            </a:r>
            <a:endParaRPr lang="el-GR" sz="1400" dirty="0" smtClean="0"/>
          </a:p>
          <a:p>
            <a:pPr>
              <a:spcAft>
                <a:spcPts val="600"/>
              </a:spcAft>
            </a:pPr>
            <a:r>
              <a:rPr lang="en-US" sz="1400" dirty="0" smtClean="0"/>
              <a:t>Preparing </a:t>
            </a:r>
            <a:r>
              <a:rPr lang="en-US" sz="1400" dirty="0"/>
              <a:t>the material, methods and tests for adobes</a:t>
            </a:r>
          </a:p>
          <a:p>
            <a:pPr>
              <a:spcAft>
                <a:spcPts val="600"/>
              </a:spcAft>
            </a:pPr>
            <a:r>
              <a:rPr lang="en-US" sz="1400" b="1" dirty="0"/>
              <a:t>22.10.2019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 smtClean="0"/>
              <a:t>Adobes was constructed, in situ, with local materials by the participants under the direction of Architect Maria </a:t>
            </a:r>
            <a:r>
              <a:rPr lang="en-US" sz="1400" dirty="0" err="1" smtClean="0"/>
              <a:t>Pantas</a:t>
            </a:r>
            <a:endParaRPr lang="el-GR" sz="1400" dirty="0" smtClean="0"/>
          </a:p>
          <a:p>
            <a:pPr>
              <a:spcAft>
                <a:spcPts val="600"/>
              </a:spcAft>
            </a:pPr>
            <a:r>
              <a:rPr lang="en-US" sz="1400" b="1" dirty="0" smtClean="0"/>
              <a:t>23-24.10.2019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/>
              <a:t>Visiting examples of bioclimatic design and </a:t>
            </a:r>
            <a:r>
              <a:rPr lang="en-US" sz="1400" dirty="0" smtClean="0"/>
              <a:t>earth-construction </a:t>
            </a:r>
            <a:r>
              <a:rPr lang="en-US" sz="1400" dirty="0"/>
              <a:t>in traditional village of </a:t>
            </a:r>
            <a:r>
              <a:rPr lang="en-US" sz="1400" dirty="0" err="1"/>
              <a:t>Pilio</a:t>
            </a:r>
            <a:r>
              <a:rPr lang="en-US" sz="1400" dirty="0"/>
              <a:t> and modern residences of </a:t>
            </a:r>
            <a:r>
              <a:rPr lang="en-US" sz="1400" dirty="0" smtClean="0"/>
              <a:t>Volos</a:t>
            </a:r>
          </a:p>
          <a:p>
            <a:pPr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/>
              <a:t>Panagiotis </a:t>
            </a:r>
            <a:r>
              <a:rPr lang="en-US" sz="1400" dirty="0" err="1"/>
              <a:t>Dimitriadis</a:t>
            </a:r>
            <a:r>
              <a:rPr lang="en-US" sz="1400" dirty="0"/>
              <a:t> </a:t>
            </a:r>
            <a:r>
              <a:rPr lang="en-US" sz="1400" dirty="0" smtClean="0"/>
              <a:t>, Civil Engineer, </a:t>
            </a:r>
            <a:r>
              <a:rPr lang="en-US" sz="1400" dirty="0" err="1" smtClean="0"/>
              <a:t>Dr</a:t>
            </a:r>
            <a:r>
              <a:rPr lang="en-US" sz="1400" dirty="0" smtClean="0"/>
              <a:t> .Engineer </a:t>
            </a:r>
            <a:r>
              <a:rPr lang="en-US" sz="1400" dirty="0"/>
              <a:t>∙ </a:t>
            </a:r>
            <a:r>
              <a:rPr lang="en-US" sz="1400" dirty="0" err="1"/>
              <a:t>Ourania</a:t>
            </a:r>
            <a:r>
              <a:rPr lang="en-US" sz="1400" dirty="0"/>
              <a:t> </a:t>
            </a:r>
            <a:r>
              <a:rPr lang="en-US" sz="1400" dirty="0" err="1" smtClean="0"/>
              <a:t>Economou</a:t>
            </a:r>
            <a:r>
              <a:rPr lang="en-US" sz="1400" dirty="0"/>
              <a:t>, Architect </a:t>
            </a:r>
            <a:r>
              <a:rPr lang="el-GR" sz="1400" dirty="0" smtClean="0"/>
              <a:t> ∙ </a:t>
            </a:r>
            <a:r>
              <a:rPr lang="en-US" sz="1400" dirty="0" err="1" smtClean="0"/>
              <a:t>Vana</a:t>
            </a:r>
            <a:r>
              <a:rPr lang="en-US" sz="1400" dirty="0" smtClean="0"/>
              <a:t> </a:t>
            </a:r>
            <a:r>
              <a:rPr lang="en-US" sz="1400" dirty="0" err="1" smtClean="0"/>
              <a:t>Georgala</a:t>
            </a:r>
            <a:r>
              <a:rPr lang="el-GR" sz="1400" dirty="0" smtClean="0"/>
              <a:t>, </a:t>
            </a:r>
            <a:r>
              <a:rPr lang="en-US" sz="1400" dirty="0" smtClean="0"/>
              <a:t>Architect </a:t>
            </a:r>
            <a:r>
              <a:rPr lang="el-GR" sz="1400" dirty="0" smtClean="0"/>
              <a:t>, </a:t>
            </a:r>
            <a:r>
              <a:rPr lang="en-US" sz="1400" dirty="0"/>
              <a:t>Ph.D. candidate </a:t>
            </a:r>
            <a:r>
              <a:rPr lang="en-US" sz="1400" dirty="0" smtClean="0"/>
              <a:t>∙ </a:t>
            </a:r>
            <a:r>
              <a:rPr lang="en-US" sz="1400" dirty="0"/>
              <a:t>Spyros </a:t>
            </a:r>
            <a:r>
              <a:rPr lang="en-US" sz="1400" dirty="0" err="1"/>
              <a:t>Karagiannis</a:t>
            </a:r>
            <a:r>
              <a:rPr lang="en-US" sz="1400" dirty="0"/>
              <a:t>, BA, BArch , MSc Architectural Engineering: Environmental Design</a:t>
            </a:r>
            <a:r>
              <a:rPr lang="el-GR" sz="1400" dirty="0"/>
              <a:t>∙ </a:t>
            </a:r>
            <a:r>
              <a:rPr lang="en-US" sz="1400" dirty="0" err="1" smtClean="0"/>
              <a:t>Nikiforos</a:t>
            </a:r>
            <a:r>
              <a:rPr lang="en-US" sz="1400" dirty="0" smtClean="0"/>
              <a:t> </a:t>
            </a:r>
            <a:r>
              <a:rPr lang="en-US" sz="1400" dirty="0" err="1" smtClean="0"/>
              <a:t>Meimaroglou</a:t>
            </a:r>
            <a:r>
              <a:rPr lang="en-US" sz="1400" dirty="0" smtClean="0"/>
              <a:t>, </a:t>
            </a:r>
            <a:r>
              <a:rPr lang="en-US" sz="1400" dirty="0"/>
              <a:t>Civil Engineer, Ph.D. </a:t>
            </a:r>
            <a:r>
              <a:rPr lang="en-US" sz="1400" dirty="0" smtClean="0"/>
              <a:t>candidate ∙Dr</a:t>
            </a:r>
            <a:r>
              <a:rPr lang="en-US" sz="1400" dirty="0"/>
              <a:t>. Maria </a:t>
            </a:r>
            <a:r>
              <a:rPr lang="en-US" sz="1400" dirty="0" err="1"/>
              <a:t>Panta</a:t>
            </a:r>
            <a:r>
              <a:rPr lang="en-US" sz="1400" dirty="0"/>
              <a:t>, PhD Architect, RIBA Pt </a:t>
            </a:r>
            <a:r>
              <a:rPr lang="en-US" sz="1400" dirty="0" smtClean="0"/>
              <a:t>II</a:t>
            </a:r>
            <a:r>
              <a:rPr lang="el-GR" sz="1400" dirty="0" smtClean="0"/>
              <a:t> </a:t>
            </a:r>
            <a:r>
              <a:rPr lang="en-US" sz="1400" dirty="0" smtClean="0"/>
              <a:t>Canterbury </a:t>
            </a:r>
            <a:r>
              <a:rPr lang="el-GR" sz="1400" dirty="0" smtClean="0"/>
              <a:t> </a:t>
            </a:r>
            <a:r>
              <a:rPr lang="en-US" sz="1400" dirty="0" smtClean="0"/>
              <a:t>School </a:t>
            </a:r>
            <a:r>
              <a:rPr lang="en-US" sz="1400" dirty="0"/>
              <a:t>of </a:t>
            </a:r>
            <a:r>
              <a:rPr lang="en-US" sz="1400" dirty="0" smtClean="0"/>
              <a:t>Architecture</a:t>
            </a:r>
            <a:r>
              <a:rPr lang="el-GR" sz="1400" dirty="0" smtClean="0"/>
              <a:t> </a:t>
            </a:r>
            <a:r>
              <a:rPr lang="en-US" sz="1400" dirty="0" smtClean="0"/>
              <a:t>University </a:t>
            </a:r>
            <a:r>
              <a:rPr lang="en-US" sz="1400" dirty="0"/>
              <a:t>for the Creative Arts (UCA) ∙ </a:t>
            </a:r>
            <a:r>
              <a:rPr lang="en-US" sz="1400" dirty="0" smtClean="0"/>
              <a:t>G</a:t>
            </a:r>
            <a:r>
              <a:rPr lang="en-US" sz="1400" dirty="0"/>
              <a:t>.-</a:t>
            </a:r>
            <a:r>
              <a:rPr lang="en-US" sz="1400" dirty="0" err="1"/>
              <a:t>Fivos</a:t>
            </a:r>
            <a:r>
              <a:rPr lang="en-US" sz="1400" dirty="0"/>
              <a:t> </a:t>
            </a:r>
            <a:r>
              <a:rPr lang="en-US" sz="1400" dirty="0" err="1" smtClean="0"/>
              <a:t>Sargentis</a:t>
            </a:r>
            <a:r>
              <a:rPr lang="el-GR" sz="1400" dirty="0" smtClean="0"/>
              <a:t>, </a:t>
            </a:r>
            <a:r>
              <a:rPr lang="en-US" sz="1400" dirty="0"/>
              <a:t>Civil Engineer, </a:t>
            </a:r>
            <a:r>
              <a:rPr lang="en-US" sz="1400" dirty="0" err="1"/>
              <a:t>Dr</a:t>
            </a:r>
            <a:r>
              <a:rPr lang="en-US" sz="1400" dirty="0"/>
              <a:t> .</a:t>
            </a:r>
            <a:r>
              <a:rPr lang="en-US" sz="1400" dirty="0" smtClean="0"/>
              <a:t>Engineer</a:t>
            </a:r>
            <a:r>
              <a:rPr lang="el-GR" sz="1400" dirty="0"/>
              <a:t> </a:t>
            </a:r>
            <a:r>
              <a:rPr lang="el-GR" sz="1400" dirty="0" smtClean="0"/>
              <a:t>∙ </a:t>
            </a:r>
            <a:r>
              <a:rPr lang="en-US" sz="1400" dirty="0" err="1" smtClean="0"/>
              <a:t>Vassilis</a:t>
            </a:r>
            <a:r>
              <a:rPr lang="en-US" sz="1400" dirty="0" smtClean="0"/>
              <a:t> </a:t>
            </a:r>
            <a:r>
              <a:rPr lang="en-US" sz="1400" dirty="0" err="1" smtClean="0"/>
              <a:t>Sgoutas</a:t>
            </a:r>
            <a:r>
              <a:rPr lang="el-GR" sz="1400" dirty="0" smtClean="0"/>
              <a:t>, </a:t>
            </a:r>
            <a:r>
              <a:rPr lang="en-US" sz="1400" dirty="0"/>
              <a:t>Architect </a:t>
            </a:r>
            <a:r>
              <a:rPr lang="el-GR" sz="1400" dirty="0" smtClean="0"/>
              <a:t> </a:t>
            </a:r>
            <a:r>
              <a:rPr lang="en-US" sz="1400" dirty="0" smtClean="0"/>
              <a:t>(UIA </a:t>
            </a:r>
            <a:r>
              <a:rPr lang="en-US" sz="1400" dirty="0"/>
              <a:t>Honorary President</a:t>
            </a:r>
            <a:r>
              <a:rPr lang="en-US" sz="1400" dirty="0" smtClean="0"/>
              <a:t>)</a:t>
            </a:r>
            <a:r>
              <a:rPr lang="el-GR" sz="1400"/>
              <a:t> </a:t>
            </a:r>
            <a:r>
              <a:rPr lang="el-GR" sz="1400" smtClean="0"/>
              <a:t>∙ </a:t>
            </a:r>
            <a:r>
              <a:rPr lang="en-US" sz="1400" dirty="0" smtClean="0"/>
              <a:t>Nikos </a:t>
            </a:r>
            <a:r>
              <a:rPr lang="en-US" sz="1400" dirty="0" err="1"/>
              <a:t>Fintikakis</a:t>
            </a:r>
            <a:r>
              <a:rPr lang="en-US" sz="1400" dirty="0"/>
              <a:t> </a:t>
            </a:r>
            <a:r>
              <a:rPr lang="el-GR" sz="1400" dirty="0" smtClean="0"/>
              <a:t>, </a:t>
            </a:r>
            <a:r>
              <a:rPr lang="en-US" sz="1400" dirty="0"/>
              <a:t>Architect</a:t>
            </a:r>
            <a:r>
              <a:rPr lang="en-US" sz="1400" dirty="0" smtClean="0"/>
              <a:t> </a:t>
            </a:r>
            <a:r>
              <a:rPr lang="en-US" sz="1400" dirty="0"/>
              <a:t>(UIA Vice-President</a:t>
            </a:r>
            <a:r>
              <a:rPr lang="en-US" sz="1400" dirty="0" smtClean="0"/>
              <a:t>)∙</a:t>
            </a:r>
            <a:r>
              <a:rPr lang="el-GR" sz="1400" dirty="0" smtClean="0"/>
              <a:t> </a:t>
            </a:r>
            <a:r>
              <a:rPr lang="en-US" sz="1400" dirty="0" err="1"/>
              <a:t>Evangelia</a:t>
            </a:r>
            <a:r>
              <a:rPr lang="en-US" sz="1400" dirty="0"/>
              <a:t> </a:t>
            </a:r>
            <a:r>
              <a:rPr lang="en-US" sz="1400" dirty="0" err="1" smtClean="0"/>
              <a:t>Frangedaki</a:t>
            </a:r>
            <a:r>
              <a:rPr lang="el-GR" sz="1400" dirty="0" smtClean="0"/>
              <a:t>, </a:t>
            </a:r>
            <a:r>
              <a:rPr lang="en-US" sz="1400" dirty="0" smtClean="0"/>
              <a:t>Architect</a:t>
            </a:r>
            <a:r>
              <a:rPr lang="en-US" sz="1400" dirty="0"/>
              <a:t>, Specialized and Laboratory Teaching </a:t>
            </a:r>
            <a:r>
              <a:rPr lang="en-US" sz="1400" dirty="0" smtClean="0"/>
              <a:t>Staff</a:t>
            </a:r>
            <a:r>
              <a:rPr lang="el-GR" sz="1400" dirty="0" smtClean="0"/>
              <a:t>, </a:t>
            </a:r>
            <a:r>
              <a:rPr lang="en-US" sz="1400" dirty="0" smtClean="0"/>
              <a:t>MSc </a:t>
            </a:r>
            <a:r>
              <a:rPr lang="en-US" sz="1400" dirty="0"/>
              <a:t>Architecture, ΜΑ Digital Arts</a:t>
            </a:r>
          </a:p>
        </p:txBody>
      </p:sp>
      <p:cxnSp>
        <p:nvCxnSpPr>
          <p:cNvPr id="3" name="Ευθεία γραμμή σύνδεσης 2"/>
          <p:cNvCxnSpPr/>
          <p:nvPr/>
        </p:nvCxnSpPr>
        <p:spPr>
          <a:xfrm>
            <a:off x="64096" y="624136"/>
            <a:ext cx="12238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Ευθεία γραμμή σύνδεσης 3"/>
          <p:cNvCxnSpPr/>
          <p:nvPr/>
        </p:nvCxnSpPr>
        <p:spPr>
          <a:xfrm>
            <a:off x="64096" y="4800600"/>
            <a:ext cx="122381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554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Εικόνα 6" descr="20191019_12053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576" y="4736551"/>
            <a:ext cx="5250301" cy="393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Εικόνα 12" descr="20191020_1423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84864" y="951641"/>
            <a:ext cx="360045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0191020_1418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20" y="502833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20191020_13270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16" y="502833"/>
            <a:ext cx="27051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20191019_10245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15" y="4751306"/>
            <a:ext cx="5242865" cy="393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88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20191019_092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6" y="1071061"/>
            <a:ext cx="2687828" cy="359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20191019_1334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08" y="1056184"/>
            <a:ext cx="27051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0191019_1348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340" y="1056184"/>
            <a:ext cx="27051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Εικόνα 10" descr="20191020_1313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08665" y="5576394"/>
            <a:ext cx="36004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11" descr="20191020_13143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25133" y="5576394"/>
            <a:ext cx="3600450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20191020_1315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80" y="5160640"/>
            <a:ext cx="27051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20191020_13172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56" y="5160640"/>
            <a:ext cx="27051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fivos\Dropbox\multy\sadas\New folder\IMG_20191019_14124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80" y="1071059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702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5" descr="IMG_20191019_2112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7" t="26128" r="5354" b="39127"/>
          <a:stretch>
            <a:fillRect/>
          </a:stretch>
        </p:blipFill>
        <p:spPr bwMode="auto">
          <a:xfrm>
            <a:off x="330638" y="4738359"/>
            <a:ext cx="4702010" cy="330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Users\fivos\Dropbox\multy\sadas\New folder\IMG_20191019_142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179" y="4728592"/>
            <a:ext cx="2484277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:\Users\fivos\Dropbox\multy\sadas\New folder\IMG_20191019_182104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"/>
          <a:stretch/>
        </p:blipFill>
        <p:spPr bwMode="auto">
          <a:xfrm>
            <a:off x="330638" y="1178618"/>
            <a:ext cx="4673694" cy="33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C:\Users\fivos\Dropbox\multy\sadas\New folder\IMG_20191019_1821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70" y="117861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C:\Users\fivos\Dropbox\multy\sadas\New folder\IMG_20191020_14221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178" y="1200200"/>
            <a:ext cx="2484277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Users\fivos\Dropbox\multy\sadas\New folder\IMG_20191020_1454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672" y="4728592"/>
            <a:ext cx="4416492" cy="33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123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ath7-1.fna.fbcdn.net/v/t1.15752-9/73068594_725222694606699_3997524567185686528_n.jpg?_nc_cat=105&amp;_nc_oc=AQkaLCmrlw57UyECrhoUwvJUTzwDfO6EmCFQ_QDj_ERArwPpn1G0TRqhpPZw2n6icjU&amp;_nc_ht=scontent.fath7-1.fna&amp;oh=0310d357fafb9cd702a4bec91b3ac189&amp;oe=5E64DB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553" y="192088"/>
            <a:ext cx="3960440" cy="2966205"/>
          </a:xfrm>
          <a:prstGeom prst="rect">
            <a:avLst/>
          </a:prstGeom>
          <a:noFill/>
        </p:spPr>
      </p:pic>
      <p:pic>
        <p:nvPicPr>
          <p:cNvPr id="1030" name="Picture 6" descr="https://scontent.fath7-1.fna.fbcdn.net/v/t1.15752-9/72980470_2362112644027497_4485584996932780032_n.jpg?_nc_cat=100&amp;_nc_oc=AQltQy5i7T6BJB8KPS3sCr3-bQZ2yMiNcLIRXimhSpMobCI2VjdtfVw96cL7XlMpxXA&amp;_nc_ht=scontent.fath7-1.fna&amp;oh=89a7dd5c27b9a995c492308e69f5ae87&amp;oe=5E55F2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6584" y="192088"/>
            <a:ext cx="3960000" cy="2965875"/>
          </a:xfrm>
          <a:prstGeom prst="rect">
            <a:avLst/>
          </a:prstGeom>
          <a:noFill/>
        </p:spPr>
      </p:pic>
      <p:pic>
        <p:nvPicPr>
          <p:cNvPr id="1032" name="Picture 8" descr="https://scontent.fath7-1.fna.fbcdn.net/v/t1.15752-9/75349011_739692046499842_104099055088435200_n.jpg?_nc_cat=110&amp;_nc_oc=AQk7r_E5nkuN5ym5oFcNlDbFiTT061P4Oi-mswFkP_W3dvflzqtaH3sFUqoXshTCU60&amp;_nc_ht=scontent.fath7-1.fna&amp;oh=2a22ec87292fa37a1d695b16bef463b2&amp;oe=5E1D5A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1040" y="192088"/>
            <a:ext cx="3960000" cy="2965875"/>
          </a:xfrm>
          <a:prstGeom prst="rect">
            <a:avLst/>
          </a:prstGeom>
          <a:noFill/>
        </p:spPr>
      </p:pic>
      <p:pic>
        <p:nvPicPr>
          <p:cNvPr id="1034" name="Picture 10" descr="https://scontent.fath7-1.fna.fbcdn.net/v/t1.15752-9/74526484_1482435258571091_6036549617967955968_n.jpg?_nc_cat=107&amp;_nc_oc=AQnk96p3a7ZmbNr5cieV6ZDCb5hGEwWjYGpYYjfXO2L1kgZhMPaJ1WtAFBY3HBLbpw4&amp;_nc_ht=scontent.fath7-1.fna&amp;oh=353d2bd36464a958997bfe018966dc72&amp;oe=5E61DB8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553" y="3305727"/>
            <a:ext cx="3960000" cy="2970001"/>
          </a:xfrm>
          <a:prstGeom prst="rect">
            <a:avLst/>
          </a:prstGeom>
          <a:noFill/>
        </p:spPr>
      </p:pic>
      <p:pic>
        <p:nvPicPr>
          <p:cNvPr id="1036" name="Picture 12" descr="https://scontent.fath7-1.fna.fbcdn.net/v/t1.15752-9/73370724_531184901001964_836215594066903040_n.jpg?_nc_cat=100&amp;_nc_oc=AQmcSCxHYxGvhxYyJMvqV0ruB645ylzEzYBu4Eau4woBwABONb4wgNbdwHbIHLHNSoA&amp;_nc_ht=scontent.fath7-1.fna&amp;oh=b649c2d8b297c436b1e25a6b5d81bb50&amp;oe=5E205F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1040" y="3310361"/>
            <a:ext cx="3960000" cy="5930734"/>
          </a:xfrm>
          <a:prstGeom prst="rect">
            <a:avLst/>
          </a:prstGeom>
          <a:noFill/>
        </p:spPr>
      </p:pic>
      <p:pic>
        <p:nvPicPr>
          <p:cNvPr id="1038" name="Picture 14" descr="https://scontent.fath7-1.fna.fbcdn.net/v/t1.15752-9/72974643_465508024172150_2867845007518203904_n.jpg?_nc_cat=108&amp;_nc_oc=AQnuuKCQ85H6kGYAE_OmqCyKUdC8MH3UnDyWgnboXMat3250PFyCPVyrG3qQZUMvVYw&amp;_nc_ht=scontent.fath7-1.fna&amp;oh=2213668c20091cdaebe9b5eb2ff080f0&amp;oe=5E1C109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132" y="6552794"/>
            <a:ext cx="3960440" cy="2640294"/>
          </a:xfrm>
          <a:prstGeom prst="rect">
            <a:avLst/>
          </a:prstGeom>
          <a:noFill/>
        </p:spPr>
      </p:pic>
      <p:pic>
        <p:nvPicPr>
          <p:cNvPr id="1040" name="Picture 16" descr="https://scontent.fath7-1.fna.fbcdn.net/v/t1.15752-9/73256193_619926975212415_6657047262662754304_n.jpg?_nc_cat=101&amp;_nc_oc=AQnWtcaP1JlDenTN60Q7uumjLJVgNsuL-a4pdXCzFw8IyXEAC5RBSZz40Pm5eMfC0E0&amp;_nc_ht=scontent.fath7-1.fna&amp;oh=d24b94641b0ca32c337e073274c11eea&amp;oe=5E5DBD2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56584" y="3310361"/>
            <a:ext cx="3960000" cy="2970001"/>
          </a:xfrm>
          <a:prstGeom prst="rect">
            <a:avLst/>
          </a:prstGeom>
          <a:noFill/>
        </p:spPr>
      </p:pic>
      <p:pic>
        <p:nvPicPr>
          <p:cNvPr id="1042" name="Picture 18" descr="https://scontent.fath7-1.fna.fbcdn.net/v/t1.15752-9/74334791_1353294501495726_4707529914444677120_n.jpg?_nc_cat=102&amp;_nc_oc=AQm98U2xkdfjFEwcbgbILzvNDXb8jUksTD7UC9cedSWJYGelSYessmVWuCgdlu1FBYQ&amp;_nc_ht=scontent.fath7-1.fna&amp;oh=70f297904d9612abba7d876b9bf97f96&amp;oe=5E2A0E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6584" y="6601093"/>
            <a:ext cx="3960000" cy="2640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s://scontent.fath7-1.fna.fbcdn.net/v/t1.15752-9/74180437_422373781795671_4991061798238027776_n.jpg?_nc_cat=103&amp;_nc_oc=AQmKoNLc6mtoLg2vClpLQ7FLlMn5Ncht5AQgKAYcqcQRrR3AVwt0n1EY_RkKVzL6shg&amp;_nc_ht=scontent.fath7-1.fna&amp;oh=6393fb9bdc6af2ad4c65dc877d8a4b55&amp;oe=5E1943C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4816" y="293240"/>
            <a:ext cx="5940659" cy="3960440"/>
          </a:xfrm>
          <a:prstGeom prst="rect">
            <a:avLst/>
          </a:prstGeom>
          <a:noFill/>
        </p:spPr>
      </p:pic>
      <p:pic>
        <p:nvPicPr>
          <p:cNvPr id="21510" name="Picture 6" descr="https://scontent.fath7-1.fna.fbcdn.net/v/t1.15752-9/75210710_407696436588081_1937291947148312576_n.jpg?_nc_cat=101&amp;_nc_oc=AQnjqMD7t3LhdhyuWmj2Wfuv5qRTEmhM7PqlAFqfZmAWuHOXQa8IFDsOH_cOK49bd3U&amp;_nc_ht=scontent.fath7-1.fna&amp;oh=45b77c07712c6ad00f145a61130aa2c1&amp;oe=5E6156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727" y="264096"/>
            <a:ext cx="5940660" cy="3960440"/>
          </a:xfrm>
          <a:prstGeom prst="rect">
            <a:avLst/>
          </a:prstGeom>
          <a:noFill/>
        </p:spPr>
      </p:pic>
      <p:pic>
        <p:nvPicPr>
          <p:cNvPr id="7" name="Picture 4" descr="https://scontent.fath7-1.fna.fbcdn.net/v/t1.15752-9/73179028_535666636979771_8844817145553485824_n.jpg?_nc_cat=109&amp;_nc_oc=AQkQBUpt5mD0qYnJswQNq6csUY7YOgX5hZpwtcDyXXx_LDZihzpiO0PzJWou5Ywid70&amp;_nc_ht=scontent.fath7-1.fna&amp;oh=f709f0a6e1ecbfb80bafb90b79c4dd45&amp;oe=5E5F88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727" y="4440560"/>
            <a:ext cx="5958782" cy="4469087"/>
          </a:xfrm>
          <a:prstGeom prst="rect">
            <a:avLst/>
          </a:prstGeom>
          <a:noFill/>
        </p:spPr>
      </p:pic>
      <p:pic>
        <p:nvPicPr>
          <p:cNvPr id="2050" name="Picture 2" descr="Η εικόνα ίσως περιέχει: 14 άτομα, , τα οποία χαμογελούν, άτομα στέκονται και υπαίθριες δραστηριότητε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6692" y="4440560"/>
            <a:ext cx="5958783" cy="4469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4975</TotalTime>
  <Words>159</Words>
  <Application>Microsoft Office PowerPoint</Application>
  <PresentationFormat>A3 (297x420 χιλ.)</PresentationFormat>
  <Paragraphs>62</Paragraphs>
  <Slides>10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fivos</dc:creator>
  <cp:lastModifiedBy>user</cp:lastModifiedBy>
  <cp:revision>27</cp:revision>
  <cp:lastPrinted>2019-11-08T09:44:17Z</cp:lastPrinted>
  <dcterms:created xsi:type="dcterms:W3CDTF">2019-10-22T06:21:59Z</dcterms:created>
  <dcterms:modified xsi:type="dcterms:W3CDTF">2019-11-19T09:19:47Z</dcterms:modified>
</cp:coreProperties>
</file>